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74" r:id="rId5"/>
    <p:sldId id="259" r:id="rId6"/>
    <p:sldId id="270" r:id="rId7"/>
    <p:sldId id="285" r:id="rId8"/>
    <p:sldId id="284" r:id="rId9"/>
    <p:sldId id="282" r:id="rId10"/>
    <p:sldId id="281" r:id="rId11"/>
    <p:sldId id="277" r:id="rId12"/>
    <p:sldId id="278" r:id="rId13"/>
    <p:sldId id="279"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eu Luu" initials="HL" lastIdx="1" clrIdx="0">
    <p:extLst>
      <p:ext uri="{19B8F6BF-5375-455C-9EA6-DF929625EA0E}">
        <p15:presenceInfo xmlns:p15="http://schemas.microsoft.com/office/powerpoint/2012/main" userId="a1b31b300a09ac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90" autoAdjust="0"/>
    <p:restoredTop sz="92090" autoAdjust="0"/>
  </p:normalViewPr>
  <p:slideViewPr>
    <p:cSldViewPr snapToGrid="0">
      <p:cViewPr varScale="1">
        <p:scale>
          <a:sx n="113" d="100"/>
          <a:sy n="113" d="100"/>
        </p:scale>
        <p:origin x="546"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3732"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11T17:20:57.913"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FFAD3-3D32-4A1E-8D80-46A17A23DC4A}" type="datetimeFigureOut">
              <a:rPr lang="en-AU" smtClean="0"/>
              <a:t>11/07/2023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2B13A6-1F34-432A-8D58-80E1DF742D78}" type="slidenum">
              <a:rPr lang="en-AU" smtClean="0"/>
              <a:t>‹#›</a:t>
            </a:fld>
            <a:endParaRPr lang="en-AU"/>
          </a:p>
        </p:txBody>
      </p:sp>
    </p:spTree>
    <p:extLst>
      <p:ext uri="{BB962C8B-B14F-4D97-AF65-F5344CB8AC3E}">
        <p14:creationId xmlns:p14="http://schemas.microsoft.com/office/powerpoint/2010/main" val="262030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2B13A6-1F34-432A-8D58-80E1DF742D78}" type="slidenum">
              <a:rPr lang="en-AU" smtClean="0"/>
              <a:t>2</a:t>
            </a:fld>
            <a:endParaRPr lang="en-AU"/>
          </a:p>
        </p:txBody>
      </p:sp>
    </p:spTree>
    <p:extLst>
      <p:ext uri="{BB962C8B-B14F-4D97-AF65-F5344CB8AC3E}">
        <p14:creationId xmlns:p14="http://schemas.microsoft.com/office/powerpoint/2010/main" val="2453560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Steps taken:</a:t>
            </a:r>
          </a:p>
          <a:p>
            <a:pPr lvl="1"/>
            <a:r>
              <a:rPr lang="en-US" sz="1800" dirty="0"/>
              <a:t>Data review and inspection – quality/structural errors/values</a:t>
            </a:r>
          </a:p>
          <a:p>
            <a:pPr lvl="1"/>
            <a:r>
              <a:rPr lang="en-US" sz="1800" dirty="0"/>
              <a:t>Review of quality, missing values, data types, column names</a:t>
            </a:r>
          </a:p>
          <a:p>
            <a:pPr lvl="1"/>
            <a:r>
              <a:rPr lang="en-US" sz="1800" dirty="0"/>
              <a:t>Formatting, dropping of columns Data cleaning steps taken</a:t>
            </a:r>
          </a:p>
          <a:p>
            <a:r>
              <a:rPr lang="en-US" sz="1800" b="1" dirty="0"/>
              <a:t>Data Validation:</a:t>
            </a:r>
          </a:p>
          <a:p>
            <a:pPr lvl="1"/>
            <a:r>
              <a:rPr lang="en-AU" sz="1800" dirty="0"/>
              <a:t>Does the data make sense?</a:t>
            </a:r>
          </a:p>
          <a:p>
            <a:pPr lvl="1"/>
            <a:r>
              <a:rPr lang="en-AU" sz="1800" dirty="0"/>
              <a:t>Does the data follow the appropriate rules for its field?</a:t>
            </a:r>
          </a:p>
          <a:p>
            <a:pPr lvl="1"/>
            <a:r>
              <a:rPr lang="en-AU" sz="1800" dirty="0"/>
              <a:t>Does it prove or disprove your working theory, or bring any insight to light?</a:t>
            </a:r>
          </a:p>
          <a:p>
            <a:pPr lvl="1"/>
            <a:r>
              <a:rPr lang="en-AU" sz="1800" dirty="0"/>
              <a:t>Can you find trends in the data to help you form your next theory? </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0" dirty="0">
              <a:solidFill>
                <a:srgbClr val="000000"/>
              </a:solidFill>
              <a:effectLst/>
              <a:latin typeface="Benton Sans Boo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0" dirty="0">
              <a:solidFill>
                <a:srgbClr val="000000"/>
              </a:solidFill>
              <a:effectLst/>
              <a:latin typeface="Benton Sans Boo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0" dirty="0">
              <a:solidFill>
                <a:srgbClr val="000000"/>
              </a:solidFill>
              <a:effectLst/>
              <a:latin typeface="Benton Sans Boo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i="0" dirty="0">
              <a:solidFill>
                <a:srgbClr val="000000"/>
              </a:solidFill>
              <a:effectLst/>
              <a:latin typeface="Benton Sans Boo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1" i="0" dirty="0">
                <a:solidFill>
                  <a:srgbClr val="000000"/>
                </a:solidFill>
                <a:effectLst/>
                <a:latin typeface="Benton Sans Book"/>
              </a:rPr>
              <a:t>What is data cleaning?</a:t>
            </a:r>
          </a:p>
          <a:p>
            <a:r>
              <a:rPr lang="en-AU" b="0" i="0" dirty="0">
                <a:solidFill>
                  <a:srgbClr val="333333"/>
                </a:solidFill>
                <a:effectLst/>
                <a:latin typeface="Merriweather" panose="020B0604020202020204" pitchFamily="2" charset="0"/>
              </a:rPr>
              <a:t>Data cleaning is the process of fixing or removing incorrect, corrupted, incorrectly formatted, duplicate, or incomplete data within a dataset. When combining multiple data sources, there are many opportunities for data to be duplicated or mis-</a:t>
            </a:r>
            <a:r>
              <a:rPr lang="en-AU" b="0" i="0" dirty="0" err="1">
                <a:solidFill>
                  <a:srgbClr val="333333"/>
                </a:solidFill>
                <a:effectLst/>
                <a:latin typeface="Merriweather" panose="020B0604020202020204" pitchFamily="2" charset="0"/>
              </a:rPr>
              <a:t>labeled</a:t>
            </a:r>
            <a:r>
              <a:rPr lang="en-AU" b="0" i="0" dirty="0">
                <a:solidFill>
                  <a:srgbClr val="333333"/>
                </a:solidFill>
                <a:effectLst/>
                <a:latin typeface="Merriweather" panose="020B0604020202020204" pitchFamily="2" charset="0"/>
              </a:rPr>
              <a:t>. If data is incorrect, outcomes and algorithms are unreliable, even though they may look correct. There is no one absolute way to prescribe the exact steps in the data cleaning process because the processes will vary from dataset to dataset. But it is crucial to establish a template for your data cleaning process so you know you are doing it the right way every time.</a:t>
            </a:r>
          </a:p>
          <a:p>
            <a:endParaRPr lang="en-AU" b="0" i="0" dirty="0">
              <a:solidFill>
                <a:srgbClr val="333333"/>
              </a:solidFill>
              <a:effectLst/>
              <a:latin typeface="Merriweather" panose="020B0604020202020204" pitchFamily="2" charset="0"/>
            </a:endParaRPr>
          </a:p>
          <a:p>
            <a:pPr algn="l"/>
            <a:r>
              <a:rPr lang="en-AU" b="1" i="0" dirty="0">
                <a:solidFill>
                  <a:srgbClr val="000000"/>
                </a:solidFill>
                <a:effectLst/>
                <a:latin typeface="Benton Sans Book"/>
              </a:rPr>
              <a:t>What is the difference between data cleaning and data transformation?</a:t>
            </a:r>
          </a:p>
          <a:p>
            <a:pPr algn="l"/>
            <a:r>
              <a:rPr lang="en-AU" b="0" i="0" dirty="0">
                <a:solidFill>
                  <a:srgbClr val="333333"/>
                </a:solidFill>
                <a:effectLst/>
                <a:latin typeface="Merriweather" panose="00000500000000000000" pitchFamily="2" charset="0"/>
              </a:rPr>
              <a:t>Data cleaning is the process that removes data that does not belong in your dataset. Data transformation is the process of converting data from one format or structure into another. Transformation processes can also be referred to as data wrangling, or data munging, transforming and mapping data from one "raw" data form into another format for warehousing and </a:t>
            </a:r>
            <a:r>
              <a:rPr lang="en-AU" b="0" i="0" dirty="0" err="1">
                <a:solidFill>
                  <a:srgbClr val="333333"/>
                </a:solidFill>
                <a:effectLst/>
                <a:latin typeface="Merriweather" panose="00000500000000000000" pitchFamily="2" charset="0"/>
              </a:rPr>
              <a:t>analyzing</a:t>
            </a:r>
            <a:r>
              <a:rPr lang="en-AU" b="0" i="0" dirty="0">
                <a:solidFill>
                  <a:srgbClr val="333333"/>
                </a:solidFill>
                <a:effectLst/>
                <a:latin typeface="Merriweather" panose="00000500000000000000" pitchFamily="2" charset="0"/>
              </a:rPr>
              <a:t>. This article focuses on the processes of cleaning that data.</a:t>
            </a:r>
          </a:p>
          <a:p>
            <a:endParaRPr lang="en-AU" dirty="0"/>
          </a:p>
          <a:p>
            <a:r>
              <a:rPr lang="en-AU" b="1" dirty="0"/>
              <a:t>Validate</a:t>
            </a:r>
          </a:p>
          <a:p>
            <a:pPr algn="l"/>
            <a:r>
              <a:rPr lang="en-AU" b="0" i="0" dirty="0">
                <a:solidFill>
                  <a:srgbClr val="333333"/>
                </a:solidFill>
                <a:effectLst/>
                <a:latin typeface="Merriweather" panose="00000500000000000000" pitchFamily="2" charset="0"/>
              </a:rPr>
              <a:t>At the end of the data cleaning process, you should be able to answer these questions as a part of basic validation:</a:t>
            </a:r>
          </a:p>
          <a:p>
            <a:pPr algn="l">
              <a:buFont typeface="Arial" panose="020B0604020202020204" pitchFamily="34" charset="0"/>
              <a:buChar char="•"/>
            </a:pPr>
            <a:r>
              <a:rPr lang="en-AU" b="0" i="0" dirty="0">
                <a:solidFill>
                  <a:srgbClr val="333333"/>
                </a:solidFill>
                <a:effectLst/>
                <a:latin typeface="Merriweather" panose="00000500000000000000" pitchFamily="2" charset="0"/>
              </a:rPr>
              <a:t>Does the data make sense?</a:t>
            </a:r>
          </a:p>
          <a:p>
            <a:pPr algn="l">
              <a:buFont typeface="Arial" panose="020B0604020202020204" pitchFamily="34" charset="0"/>
              <a:buChar char="•"/>
            </a:pPr>
            <a:r>
              <a:rPr lang="en-AU" b="0" i="0" dirty="0">
                <a:solidFill>
                  <a:srgbClr val="333333"/>
                </a:solidFill>
                <a:effectLst/>
                <a:latin typeface="Merriweather" panose="00000500000000000000" pitchFamily="2" charset="0"/>
              </a:rPr>
              <a:t>Does the data follow the appropriate rules for its field?</a:t>
            </a:r>
          </a:p>
          <a:p>
            <a:pPr algn="l">
              <a:buFont typeface="Arial" panose="020B0604020202020204" pitchFamily="34" charset="0"/>
              <a:buChar char="•"/>
            </a:pPr>
            <a:r>
              <a:rPr lang="en-AU" b="0" i="0" dirty="0">
                <a:solidFill>
                  <a:srgbClr val="333333"/>
                </a:solidFill>
                <a:effectLst/>
                <a:latin typeface="Merriweather" panose="00000500000000000000" pitchFamily="2" charset="0"/>
              </a:rPr>
              <a:t>Does it prove or disprove your working theory, or bring any insight to light?</a:t>
            </a:r>
          </a:p>
          <a:p>
            <a:pPr algn="l">
              <a:buFont typeface="Arial" panose="020B0604020202020204" pitchFamily="34" charset="0"/>
              <a:buChar char="•"/>
            </a:pPr>
            <a:r>
              <a:rPr lang="en-AU" b="0" i="0" dirty="0">
                <a:solidFill>
                  <a:srgbClr val="333333"/>
                </a:solidFill>
                <a:effectLst/>
                <a:latin typeface="Merriweather" panose="00000500000000000000" pitchFamily="2" charset="0"/>
              </a:rPr>
              <a:t>Can you find trends in the data to help you form your next theory?</a:t>
            </a:r>
          </a:p>
          <a:p>
            <a:pPr algn="l">
              <a:buFont typeface="Arial" panose="020B0604020202020204" pitchFamily="34" charset="0"/>
              <a:buChar char="•"/>
            </a:pPr>
            <a:r>
              <a:rPr lang="en-AU" b="0" i="0" dirty="0">
                <a:solidFill>
                  <a:srgbClr val="333333"/>
                </a:solidFill>
                <a:effectLst/>
                <a:latin typeface="Merriweather" panose="00000500000000000000" pitchFamily="2" charset="0"/>
              </a:rPr>
              <a:t>If not, is that because of a data quality issue?</a:t>
            </a:r>
          </a:p>
          <a:p>
            <a:endParaRPr lang="en-AU" dirty="0"/>
          </a:p>
        </p:txBody>
      </p:sp>
      <p:sp>
        <p:nvSpPr>
          <p:cNvPr id="4" name="Slide Number Placeholder 3"/>
          <p:cNvSpPr>
            <a:spLocks noGrp="1"/>
          </p:cNvSpPr>
          <p:nvPr>
            <p:ph type="sldNum" sz="quarter" idx="5"/>
          </p:nvPr>
        </p:nvSpPr>
        <p:spPr/>
        <p:txBody>
          <a:bodyPr/>
          <a:lstStyle/>
          <a:p>
            <a:fld id="{982B13A6-1F34-432A-8D58-80E1DF742D78}" type="slidenum">
              <a:rPr lang="en-AU" smtClean="0"/>
              <a:t>5</a:t>
            </a:fld>
            <a:endParaRPr lang="en-AU"/>
          </a:p>
        </p:txBody>
      </p:sp>
    </p:spTree>
    <p:extLst>
      <p:ext uri="{BB962C8B-B14F-4D97-AF65-F5344CB8AC3E}">
        <p14:creationId xmlns:p14="http://schemas.microsoft.com/office/powerpoint/2010/main" val="113229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2B13A6-1F34-432A-8D58-80E1DF742D78}" type="slidenum">
              <a:rPr lang="en-AU" smtClean="0"/>
              <a:t>6</a:t>
            </a:fld>
            <a:endParaRPr lang="en-AU"/>
          </a:p>
        </p:txBody>
      </p:sp>
    </p:spTree>
    <p:extLst>
      <p:ext uri="{BB962C8B-B14F-4D97-AF65-F5344CB8AC3E}">
        <p14:creationId xmlns:p14="http://schemas.microsoft.com/office/powerpoint/2010/main" val="46131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0CD6-11AB-B683-C2E3-F8860BE0F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91D7E3A-08F8-37CE-BE48-FD3BE31B41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D007D79-8C0D-6060-D32B-A51FD729B966}"/>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23CDE205-A779-3429-E1FA-A53E50EAC77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31F8ECB-F98C-BCF7-542D-D5B75565F0EA}"/>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124512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8519-32DF-63FD-8B45-1DC0AB2D872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1744082-099C-901D-0AF3-DBC185121A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BD1ADB3-CA90-20FB-4619-45D2FA2195B9}"/>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44741D68-0D00-8937-900F-CA42B163A56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0E0D51A-8297-11E7-F1BD-ED0A8A4EA3D3}"/>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3596534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67B1D5-6F65-5A7A-44D8-E7B618623F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DF9EAA7-74C3-7786-3905-D207EA33D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3448993-780E-2676-13E4-EA05B61C7EA7}"/>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4B923C04-6EBC-EBA1-8DDC-C2862DC0349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87B793-945A-CE04-5A6F-400867FEC9D0}"/>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1855429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7A02-34D0-AB72-E098-A62E66E103C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4CE3F3E-5A9A-29A3-D420-103E3D82F3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EA17650-9403-4FA0-E24D-3C384768639B}"/>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5F36D59A-C23E-2AC6-E7B8-AEA38FDA8E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7C57D2D-3AF1-F82B-691B-4C59CA8CE179}"/>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1326813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9F52-75C8-9BC5-3800-B76552435A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9D25229-300E-B588-3A56-7A3C31276B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AA49D1-D7EF-6298-B2E4-7026830CB20B}"/>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79264CDA-5FFE-BAE8-3962-537F2DDD94E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4D157D-7EB5-26EC-A86C-E7AD480D08AE}"/>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158180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DCBB-CD23-D5E3-EF07-94589512B13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D85A037-08DA-6D5B-AE5E-F1C3962E49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AB098E2-4C99-D46D-CF68-22A175A08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4E043B1-968A-C79A-9EEC-E87062CD4E02}"/>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6" name="Footer Placeholder 5">
            <a:extLst>
              <a:ext uri="{FF2B5EF4-FFF2-40B4-BE49-F238E27FC236}">
                <a16:creationId xmlns:a16="http://schemas.microsoft.com/office/drawing/2014/main" id="{9DAD0525-670F-54A2-29E6-924AF7537F8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6F3A57E-CBF3-8F3F-0D23-B55ACD7FF811}"/>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280893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043B-CFEE-7086-D9FA-1AB4AF09F09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6EE4553-152F-ACA0-8753-DBE1F43E1F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564951-7789-C8B8-7CBF-9312F9A68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C7B8C97-596A-0424-CCB3-13D8386DCA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BE7A34-18DF-36B3-1CDE-A3945DACB2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82C7934-4C8F-54F1-BF7E-910A3347A54E}"/>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8" name="Footer Placeholder 7">
            <a:extLst>
              <a:ext uri="{FF2B5EF4-FFF2-40B4-BE49-F238E27FC236}">
                <a16:creationId xmlns:a16="http://schemas.microsoft.com/office/drawing/2014/main" id="{8060D6D4-602A-1514-3ED7-AEDCE5B643E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9F4E5ED-42D4-C81E-6D21-9F70B27E2FCE}"/>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2920141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EFA7-B17A-33E2-E4CD-71D43D40C29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A2CFCB6-F280-0AD6-9F39-C17CAFF52B42}"/>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4" name="Footer Placeholder 3">
            <a:extLst>
              <a:ext uri="{FF2B5EF4-FFF2-40B4-BE49-F238E27FC236}">
                <a16:creationId xmlns:a16="http://schemas.microsoft.com/office/drawing/2014/main" id="{04E76F27-0F52-EBE3-5DE6-A73FDA08033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19BD3D2-CCFF-A3A1-FC9D-D6BC875E40FE}"/>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114095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C13924-D75E-2F3D-BA8D-4F5042DFCF6C}"/>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3" name="Footer Placeholder 2">
            <a:extLst>
              <a:ext uri="{FF2B5EF4-FFF2-40B4-BE49-F238E27FC236}">
                <a16:creationId xmlns:a16="http://schemas.microsoft.com/office/drawing/2014/main" id="{F1C88D4F-94D3-3C7A-BBDF-FEA40DE772E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A3E861E-8FAF-1B25-632F-A406EAD58138}"/>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607086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4C14-09BF-26B8-5800-1C872AB0D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00A86C34-2E89-EF46-A243-80AB638B15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96A097B-39C0-5C72-9EDB-357819735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94540E-BFFF-3149-D3F6-EC0CE682D846}"/>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6" name="Footer Placeholder 5">
            <a:extLst>
              <a:ext uri="{FF2B5EF4-FFF2-40B4-BE49-F238E27FC236}">
                <a16:creationId xmlns:a16="http://schemas.microsoft.com/office/drawing/2014/main" id="{B74FBBDD-2961-9D95-F26B-AD45CB441D0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27FCD98-F706-522B-B148-60E156C6F566}"/>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213168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979D2-6BF8-0773-B868-8622790C52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ABE4401-1C93-00AA-63BE-11FE3543EB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FFA97CB-7E55-890E-5832-26428EDB4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75334-2C1D-B412-DBAA-E51125D83B2F}"/>
              </a:ext>
            </a:extLst>
          </p:cNvPr>
          <p:cNvSpPr>
            <a:spLocks noGrp="1"/>
          </p:cNvSpPr>
          <p:nvPr>
            <p:ph type="dt" sz="half" idx="10"/>
          </p:nvPr>
        </p:nvSpPr>
        <p:spPr/>
        <p:txBody>
          <a:bodyPr/>
          <a:lstStyle/>
          <a:p>
            <a:fld id="{BB3F3013-AE32-44A3-951D-70DFFD402F9D}" type="datetimeFigureOut">
              <a:rPr lang="en-AU" smtClean="0"/>
              <a:t>11/07/2023</a:t>
            </a:fld>
            <a:endParaRPr lang="en-AU"/>
          </a:p>
        </p:txBody>
      </p:sp>
      <p:sp>
        <p:nvSpPr>
          <p:cNvPr id="6" name="Footer Placeholder 5">
            <a:extLst>
              <a:ext uri="{FF2B5EF4-FFF2-40B4-BE49-F238E27FC236}">
                <a16:creationId xmlns:a16="http://schemas.microsoft.com/office/drawing/2014/main" id="{F0F1C779-115F-5384-73C8-F02D9EBFA70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FD6F2FA-1639-C7ED-6AAA-46750E86F8DB}"/>
              </a:ext>
            </a:extLst>
          </p:cNvPr>
          <p:cNvSpPr>
            <a:spLocks noGrp="1"/>
          </p:cNvSpPr>
          <p:nvPr>
            <p:ph type="sldNum" sz="quarter" idx="12"/>
          </p:nvPr>
        </p:nvSpPr>
        <p:spPr/>
        <p:txBody>
          <a:bodyPr/>
          <a:lstStyle/>
          <a:p>
            <a:fld id="{3E53D4CE-C5C7-49AE-8F65-1424AF2D392A}" type="slidenum">
              <a:rPr lang="en-AU" smtClean="0"/>
              <a:t>‹#›</a:t>
            </a:fld>
            <a:endParaRPr lang="en-AU"/>
          </a:p>
        </p:txBody>
      </p:sp>
    </p:spTree>
    <p:extLst>
      <p:ext uri="{BB962C8B-B14F-4D97-AF65-F5344CB8AC3E}">
        <p14:creationId xmlns:p14="http://schemas.microsoft.com/office/powerpoint/2010/main" val="59179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BD17C-2CBB-B464-4982-09E3E105EC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C74CD76-85EA-9FF2-39ED-878BCFA51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A24C24-C132-1546-FE2A-F65F18DE4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F3013-AE32-44A3-951D-70DFFD402F9D}" type="datetimeFigureOut">
              <a:rPr lang="en-AU" smtClean="0"/>
              <a:t>11/07/2023</a:t>
            </a:fld>
            <a:endParaRPr lang="en-AU"/>
          </a:p>
        </p:txBody>
      </p:sp>
      <p:sp>
        <p:nvSpPr>
          <p:cNvPr id="5" name="Footer Placeholder 4">
            <a:extLst>
              <a:ext uri="{FF2B5EF4-FFF2-40B4-BE49-F238E27FC236}">
                <a16:creationId xmlns:a16="http://schemas.microsoft.com/office/drawing/2014/main" id="{1F105AE9-CF7A-4E09-BC58-F8C930D7AA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76484C6-24CB-97A6-6931-501EEE7B4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3D4CE-C5C7-49AE-8F65-1424AF2D392A}" type="slidenum">
              <a:rPr lang="en-AU" smtClean="0"/>
              <a:t>‹#›</a:t>
            </a:fld>
            <a:endParaRPr lang="en-AU"/>
          </a:p>
        </p:txBody>
      </p:sp>
    </p:spTree>
    <p:extLst>
      <p:ext uri="{BB962C8B-B14F-4D97-AF65-F5344CB8AC3E}">
        <p14:creationId xmlns:p14="http://schemas.microsoft.com/office/powerpoint/2010/main" val="1228750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hluu1.github.io/Group-Project-3"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332E56-2C76-BCB2-CA15-40612AFAD0F3}"/>
              </a:ext>
            </a:extLst>
          </p:cNvPr>
          <p:cNvPicPr>
            <a:picLocks noChangeAspect="1"/>
          </p:cNvPicPr>
          <p:nvPr/>
        </p:nvPicPr>
        <p:blipFill rotWithShape="1">
          <a:blip r:embed="rId2">
            <a:alphaModFix amt="50000"/>
          </a:blip>
          <a:srcRect t="12418" b="4249"/>
          <a:stretch/>
        </p:blipFill>
        <p:spPr>
          <a:xfrm>
            <a:off x="20" y="1"/>
            <a:ext cx="12191980" cy="6857999"/>
          </a:xfrm>
          <a:prstGeom prst="rect">
            <a:avLst/>
          </a:prstGeom>
        </p:spPr>
      </p:pic>
      <p:sp>
        <p:nvSpPr>
          <p:cNvPr id="2" name="Title 1">
            <a:extLst>
              <a:ext uri="{FF2B5EF4-FFF2-40B4-BE49-F238E27FC236}">
                <a16:creationId xmlns:a16="http://schemas.microsoft.com/office/drawing/2014/main" id="{FD451490-237D-47E6-0C21-C928DFDFF105}"/>
              </a:ext>
            </a:extLst>
          </p:cNvPr>
          <p:cNvSpPr>
            <a:spLocks noGrp="1"/>
          </p:cNvSpPr>
          <p:nvPr>
            <p:ph type="ctrTitle"/>
          </p:nvPr>
        </p:nvSpPr>
        <p:spPr>
          <a:xfrm>
            <a:off x="1524000" y="1122362"/>
            <a:ext cx="9144000" cy="2900518"/>
          </a:xfrm>
        </p:spPr>
        <p:txBody>
          <a:bodyPr>
            <a:normAutofit/>
          </a:bodyPr>
          <a:lstStyle/>
          <a:p>
            <a:r>
              <a:rPr lang="en-AU">
                <a:solidFill>
                  <a:srgbClr val="FFFFFF"/>
                </a:solidFill>
              </a:rPr>
              <a:t>Project 3 -UFO Sightings in Australia</a:t>
            </a:r>
            <a:endParaRPr lang="en-AU" dirty="0">
              <a:solidFill>
                <a:srgbClr val="FFFFFF"/>
              </a:solidFill>
            </a:endParaRPr>
          </a:p>
        </p:txBody>
      </p:sp>
      <p:sp>
        <p:nvSpPr>
          <p:cNvPr id="3" name="Subtitle 2">
            <a:extLst>
              <a:ext uri="{FF2B5EF4-FFF2-40B4-BE49-F238E27FC236}">
                <a16:creationId xmlns:a16="http://schemas.microsoft.com/office/drawing/2014/main" id="{860F099C-4A19-89D0-8A41-959929CF098B}"/>
              </a:ext>
            </a:extLst>
          </p:cNvPr>
          <p:cNvSpPr>
            <a:spLocks noGrp="1"/>
          </p:cNvSpPr>
          <p:nvPr>
            <p:ph type="subTitle" idx="1"/>
          </p:nvPr>
        </p:nvSpPr>
        <p:spPr>
          <a:xfrm>
            <a:off x="1524000" y="4159404"/>
            <a:ext cx="9144000" cy="1098395"/>
          </a:xfrm>
        </p:spPr>
        <p:txBody>
          <a:bodyPr>
            <a:normAutofit/>
          </a:bodyPr>
          <a:lstStyle/>
          <a:p>
            <a:r>
              <a:rPr lang="en-AU" dirty="0">
                <a:solidFill>
                  <a:srgbClr val="FFFFFF"/>
                </a:solidFill>
              </a:rPr>
              <a:t>Luz, Trong, Stephen and Kirsty </a:t>
            </a:r>
          </a:p>
        </p:txBody>
      </p:sp>
    </p:spTree>
    <p:extLst>
      <p:ext uri="{BB962C8B-B14F-4D97-AF65-F5344CB8AC3E}">
        <p14:creationId xmlns:p14="http://schemas.microsoft.com/office/powerpoint/2010/main" val="218768431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352361" y="274320"/>
            <a:ext cx="6413276" cy="1087562"/>
          </a:xfrm>
        </p:spPr>
        <p:txBody>
          <a:bodyPr>
            <a:normAutofit/>
          </a:bodyPr>
          <a:lstStyle/>
          <a:p>
            <a:pPr algn="ctr"/>
            <a:r>
              <a:rPr lang="en-US" sz="3600" b="1" dirty="0">
                <a:latin typeface="Arial Rounded MT Bold" panose="020F0704030504030204" pitchFamily="34" charset="0"/>
              </a:rPr>
              <a:t>UFO sightings across Australia</a:t>
            </a:r>
            <a:endParaRPr lang="en-AU" sz="3600" b="1" dirty="0">
              <a:latin typeface="Arial Rounded MT Bold" panose="020F0704030504030204" pitchFamily="34" charset="0"/>
            </a:endParaRPr>
          </a:p>
        </p:txBody>
      </p:sp>
      <p:pic>
        <p:nvPicPr>
          <p:cNvPr id="5" name="Content Placeholder 4">
            <a:extLst>
              <a:ext uri="{FF2B5EF4-FFF2-40B4-BE49-F238E27FC236}">
                <a16:creationId xmlns:a16="http://schemas.microsoft.com/office/drawing/2014/main" id="{643222DA-A622-2AC8-6A38-9447A9450043}"/>
              </a:ext>
            </a:extLst>
          </p:cNvPr>
          <p:cNvPicPr>
            <a:picLocks noGrp="1" noChangeAspect="1"/>
          </p:cNvPicPr>
          <p:nvPr>
            <p:ph idx="1"/>
          </p:nvPr>
        </p:nvPicPr>
        <p:blipFill>
          <a:blip r:embed="rId2"/>
          <a:stretch>
            <a:fillRect/>
          </a:stretch>
        </p:blipFill>
        <p:spPr>
          <a:xfrm>
            <a:off x="443802" y="1639947"/>
            <a:ext cx="5652198" cy="465829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a:extLst>
              <a:ext uri="{FF2B5EF4-FFF2-40B4-BE49-F238E27FC236}">
                <a16:creationId xmlns:a16="http://schemas.microsoft.com/office/drawing/2014/main" id="{6EC7DE91-700D-E37A-452C-325C3B6F000B}"/>
              </a:ext>
            </a:extLst>
          </p:cNvPr>
          <p:cNvPicPr>
            <a:picLocks noChangeAspect="1"/>
          </p:cNvPicPr>
          <p:nvPr/>
        </p:nvPicPr>
        <p:blipFill rotWithShape="1">
          <a:blip r:embed="rId3"/>
          <a:srcRect t="9919"/>
          <a:stretch/>
        </p:blipFill>
        <p:spPr>
          <a:xfrm>
            <a:off x="6227065" y="0"/>
            <a:ext cx="5964936" cy="6858000"/>
          </a:xfrm>
          <a:prstGeom prst="rect">
            <a:avLst/>
          </a:prstGeom>
        </p:spPr>
      </p:pic>
    </p:spTree>
    <p:extLst>
      <p:ext uri="{BB962C8B-B14F-4D97-AF65-F5344CB8AC3E}">
        <p14:creationId xmlns:p14="http://schemas.microsoft.com/office/powerpoint/2010/main" val="7839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412507" y="565266"/>
            <a:ext cx="5120561" cy="1325563"/>
          </a:xfrm>
        </p:spPr>
        <p:txBody>
          <a:bodyPr>
            <a:normAutofit/>
          </a:bodyPr>
          <a:lstStyle/>
          <a:p>
            <a:r>
              <a:rPr lang="en-AU" b="1" dirty="0"/>
              <a:t>Total UFO Sightings by State Over Time</a:t>
            </a:r>
          </a:p>
        </p:txBody>
      </p:sp>
      <p:pic>
        <p:nvPicPr>
          <p:cNvPr id="3" name="Content Placeholder 2">
            <a:extLst>
              <a:ext uri="{FF2B5EF4-FFF2-40B4-BE49-F238E27FC236}">
                <a16:creationId xmlns:a16="http://schemas.microsoft.com/office/drawing/2014/main" id="{6BC355F0-6DED-43B0-3EA4-9825FC58A56D}"/>
              </a:ext>
            </a:extLst>
          </p:cNvPr>
          <p:cNvPicPr>
            <a:picLocks noGrp="1" noChangeAspect="1"/>
          </p:cNvPicPr>
          <p:nvPr>
            <p:ph idx="1"/>
          </p:nvPr>
        </p:nvPicPr>
        <p:blipFill rotWithShape="1">
          <a:blip r:embed="rId2"/>
          <a:srcRect t="6907"/>
          <a:stretch/>
        </p:blipFill>
        <p:spPr>
          <a:xfrm>
            <a:off x="384049" y="2852928"/>
            <a:ext cx="7114362" cy="3701078"/>
          </a:xfrm>
          <a:prstGeom prst="rect">
            <a:avLst/>
          </a:prstGeom>
        </p:spPr>
      </p:pic>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5EFEA30-E7AB-182E-FBC9-7667229AE9D8}"/>
              </a:ext>
            </a:extLst>
          </p:cNvPr>
          <p:cNvPicPr>
            <a:picLocks noChangeAspect="1"/>
          </p:cNvPicPr>
          <p:nvPr/>
        </p:nvPicPr>
        <p:blipFill rotWithShape="1">
          <a:blip r:embed="rId3"/>
          <a:srcRect l="17141" r="24424"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068B00CE-1870-B4B1-A881-286000FBB953}"/>
              </a:ext>
            </a:extLst>
          </p:cNvPr>
          <p:cNvPicPr>
            <a:picLocks noChangeAspect="1"/>
          </p:cNvPicPr>
          <p:nvPr/>
        </p:nvPicPr>
        <p:blipFill rotWithShape="1">
          <a:blip r:embed="rId4"/>
          <a:srcRect l="41859" r="4027"/>
          <a:stretch/>
        </p:blipFill>
        <p:spPr>
          <a:xfrm>
            <a:off x="6285078" y="0"/>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6" name="Oval 5">
            <a:extLst>
              <a:ext uri="{FF2B5EF4-FFF2-40B4-BE49-F238E27FC236}">
                <a16:creationId xmlns:a16="http://schemas.microsoft.com/office/drawing/2014/main" id="{ABDBC21C-3AA9-473D-9636-EF1818BF1EFF}"/>
              </a:ext>
            </a:extLst>
          </p:cNvPr>
          <p:cNvSpPr/>
          <p:nvPr/>
        </p:nvSpPr>
        <p:spPr>
          <a:xfrm>
            <a:off x="6188859" y="-253584"/>
            <a:ext cx="3797807" cy="3182080"/>
          </a:xfrm>
          <a:prstGeom prst="ellipse">
            <a:avLst/>
          </a:prstGeom>
          <a:solidFill>
            <a:schemeClr val="accent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97874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838201" y="365125"/>
            <a:ext cx="3816095" cy="1938076"/>
          </a:xfrm>
        </p:spPr>
        <p:txBody>
          <a:bodyPr>
            <a:normAutofit/>
          </a:bodyPr>
          <a:lstStyle/>
          <a:p>
            <a:pPr algn="ctr"/>
            <a:r>
              <a:rPr lang="en-AU" b="1" dirty="0"/>
              <a:t>UFO Shapes by State</a:t>
            </a:r>
          </a:p>
        </p:txBody>
      </p:sp>
      <p:pic>
        <p:nvPicPr>
          <p:cNvPr id="6" name="Picture 5">
            <a:extLst>
              <a:ext uri="{FF2B5EF4-FFF2-40B4-BE49-F238E27FC236}">
                <a16:creationId xmlns:a16="http://schemas.microsoft.com/office/drawing/2014/main" id="{40E61363-CE50-1C47-572C-F3CC0EBD84AE}"/>
              </a:ext>
            </a:extLst>
          </p:cNvPr>
          <p:cNvPicPr>
            <a:picLocks noChangeAspect="1"/>
          </p:cNvPicPr>
          <p:nvPr/>
        </p:nvPicPr>
        <p:blipFill>
          <a:blip r:embed="rId2"/>
          <a:stretch>
            <a:fillRect/>
          </a:stretch>
        </p:blipFill>
        <p:spPr>
          <a:xfrm>
            <a:off x="430619" y="2579961"/>
            <a:ext cx="8322804" cy="4181901"/>
          </a:xfrm>
          <a:prstGeom prst="rect">
            <a:avLst/>
          </a:prstGeom>
        </p:spPr>
      </p:pic>
      <p:pic>
        <p:nvPicPr>
          <p:cNvPr id="4" name="Picture 3">
            <a:extLst>
              <a:ext uri="{FF2B5EF4-FFF2-40B4-BE49-F238E27FC236}">
                <a16:creationId xmlns:a16="http://schemas.microsoft.com/office/drawing/2014/main" id="{65EFEA30-E7AB-182E-FBC9-7667229AE9D8}"/>
              </a:ext>
            </a:extLst>
          </p:cNvPr>
          <p:cNvPicPr>
            <a:picLocks noChangeAspect="1"/>
          </p:cNvPicPr>
          <p:nvPr/>
        </p:nvPicPr>
        <p:blipFill rotWithShape="1">
          <a:blip r:embed="rId3"/>
          <a:srcRect t="3741" b="23575"/>
          <a:stretch/>
        </p:blipFill>
        <p:spPr>
          <a:xfrm>
            <a:off x="4654296" y="0"/>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211720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4" name="Group 13">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5" name="Freeform: Shape 14">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3139645" y="301949"/>
            <a:ext cx="6105194" cy="1236566"/>
          </a:xfrm>
        </p:spPr>
        <p:txBody>
          <a:bodyPr vert="horz" lIns="91440" tIns="45720" rIns="91440" bIns="45720" rtlCol="0" anchor="b">
            <a:normAutofit fontScale="90000"/>
          </a:bodyPr>
          <a:lstStyle/>
          <a:p>
            <a:pPr algn="ctr"/>
            <a:r>
              <a:rPr lang="en-US" sz="5200" b="1" kern="1200" dirty="0">
                <a:solidFill>
                  <a:schemeClr val="tx2"/>
                </a:solidFill>
                <a:latin typeface="+mj-lt"/>
                <a:ea typeface="+mj-ea"/>
                <a:cs typeface="+mj-cs"/>
              </a:rPr>
              <a:t>Sightings by Time Bracket</a:t>
            </a:r>
          </a:p>
        </p:txBody>
      </p:sp>
      <p:pic>
        <p:nvPicPr>
          <p:cNvPr id="5" name="Content Placeholder 4">
            <a:extLst>
              <a:ext uri="{FF2B5EF4-FFF2-40B4-BE49-F238E27FC236}">
                <a16:creationId xmlns:a16="http://schemas.microsoft.com/office/drawing/2014/main" id="{3D2371EC-4A10-CFCA-55AE-01ABCFE56F29}"/>
              </a:ext>
            </a:extLst>
          </p:cNvPr>
          <p:cNvPicPr>
            <a:picLocks noGrp="1" noChangeAspect="1"/>
          </p:cNvPicPr>
          <p:nvPr>
            <p:ph idx="1"/>
          </p:nvPr>
        </p:nvPicPr>
        <p:blipFill>
          <a:blip r:embed="rId2"/>
          <a:stretch>
            <a:fillRect/>
          </a:stretch>
        </p:blipFill>
        <p:spPr>
          <a:xfrm>
            <a:off x="1203175" y="1520583"/>
            <a:ext cx="9469627" cy="5014118"/>
          </a:xfrm>
          <a:prstGeom prst="rect">
            <a:avLst/>
          </a:prstGeom>
        </p:spPr>
      </p:pic>
    </p:spTree>
    <p:extLst>
      <p:ext uri="{BB962C8B-B14F-4D97-AF65-F5344CB8AC3E}">
        <p14:creationId xmlns:p14="http://schemas.microsoft.com/office/powerpoint/2010/main" val="2484775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5EFEA30-E7AB-182E-FBC9-7667229AE9D8}"/>
              </a:ext>
            </a:extLst>
          </p:cNvPr>
          <p:cNvPicPr>
            <a:picLocks noChangeAspect="1"/>
          </p:cNvPicPr>
          <p:nvPr/>
        </p:nvPicPr>
        <p:blipFill rotWithShape="1">
          <a:blip r:embed="rId2"/>
          <a:srcRect l="4402" r="30954" b="9091"/>
          <a:stretch/>
        </p:blipFill>
        <p:spPr>
          <a:xfrm>
            <a:off x="3522468" y="10"/>
            <a:ext cx="8669532" cy="6857990"/>
          </a:xfrm>
          <a:prstGeom prst="rect">
            <a:avLst/>
          </a:prstGeom>
        </p:spPr>
      </p:pic>
      <p:sp>
        <p:nvSpPr>
          <p:cNvPr id="16"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371094" y="1161288"/>
            <a:ext cx="3438144" cy="1124712"/>
          </a:xfrm>
        </p:spPr>
        <p:txBody>
          <a:bodyPr anchor="b">
            <a:normAutofit/>
          </a:bodyPr>
          <a:lstStyle/>
          <a:p>
            <a:pPr algn="ctr"/>
            <a:r>
              <a:rPr lang="en-AU" sz="3600" b="1" dirty="0">
                <a:solidFill>
                  <a:schemeClr val="bg1"/>
                </a:solidFill>
                <a:latin typeface="Arial" panose="020B0604020202020204" pitchFamily="34" charset="0"/>
                <a:cs typeface="Arial" panose="020B0604020202020204" pitchFamily="34" charset="0"/>
              </a:rPr>
              <a:t>Dashboard page </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16AA8AA-34EE-EFDA-25E7-0B4FF390C755}"/>
              </a:ext>
            </a:extLst>
          </p:cNvPr>
          <p:cNvSpPr>
            <a:spLocks noGrp="1"/>
          </p:cNvSpPr>
          <p:nvPr>
            <p:ph idx="1"/>
          </p:nvPr>
        </p:nvSpPr>
        <p:spPr>
          <a:xfrm>
            <a:off x="310909" y="3653474"/>
            <a:ext cx="6996658" cy="403518"/>
          </a:xfrm>
        </p:spPr>
        <p:txBody>
          <a:bodyPr anchor="t">
            <a:normAutofit lnSpcReduction="10000"/>
          </a:bodyPr>
          <a:lstStyle/>
          <a:p>
            <a:r>
              <a:rPr lang="en-AU" sz="2400" b="0" i="0" u="sng" dirty="0">
                <a:effectLst/>
                <a:latin typeface="Arial" panose="020B0604020202020204" pitchFamily="34" charset="0"/>
                <a:cs typeface="Arial" panose="020B0604020202020204" pitchFamily="34" charset="0"/>
                <a:hlinkClick r:id="rId3"/>
              </a:rPr>
              <a:t>https://Hluu1.github.io/Group-Project-3</a:t>
            </a:r>
            <a:endParaRPr lang="en-AU"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3366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55C08-FD30-6046-12A4-684120047DBF}"/>
              </a:ext>
            </a:extLst>
          </p:cNvPr>
          <p:cNvSpPr>
            <a:spLocks noGrp="1"/>
          </p:cNvSpPr>
          <p:nvPr>
            <p:ph type="title"/>
          </p:nvPr>
        </p:nvSpPr>
        <p:spPr>
          <a:xfrm>
            <a:off x="640080" y="325369"/>
            <a:ext cx="4368602" cy="1956841"/>
          </a:xfrm>
        </p:spPr>
        <p:txBody>
          <a:bodyPr anchor="b">
            <a:normAutofit/>
          </a:bodyPr>
          <a:lstStyle/>
          <a:p>
            <a:r>
              <a:rPr lang="en-AU" sz="5400" dirty="0"/>
              <a:t>Project Outline</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8CE039-4F9B-09BF-B478-210A92DC737E}"/>
              </a:ext>
            </a:extLst>
          </p:cNvPr>
          <p:cNvSpPr>
            <a:spLocks noGrp="1"/>
          </p:cNvSpPr>
          <p:nvPr>
            <p:ph idx="1"/>
          </p:nvPr>
        </p:nvSpPr>
        <p:spPr>
          <a:xfrm>
            <a:off x="640080" y="3211963"/>
            <a:ext cx="4243589" cy="3320668"/>
          </a:xfrm>
        </p:spPr>
        <p:txBody>
          <a:bodyPr>
            <a:normAutofit/>
          </a:bodyPr>
          <a:lstStyle/>
          <a:p>
            <a:r>
              <a:rPr lang="en-AU" sz="2200" dirty="0"/>
              <a:t>Project theme</a:t>
            </a:r>
          </a:p>
          <a:p>
            <a:r>
              <a:rPr lang="en-AU" sz="2200" dirty="0"/>
              <a:t>Data wrangling techniques</a:t>
            </a:r>
          </a:p>
          <a:p>
            <a:r>
              <a:rPr lang="en-AU" sz="2200" dirty="0"/>
              <a:t>Coding approach</a:t>
            </a:r>
          </a:p>
          <a:p>
            <a:r>
              <a:rPr lang="en-AU" sz="2200" dirty="0"/>
              <a:t>Final visualisation</a:t>
            </a:r>
          </a:p>
        </p:txBody>
      </p:sp>
      <p:pic>
        <p:nvPicPr>
          <p:cNvPr id="5" name="Picture 4">
            <a:extLst>
              <a:ext uri="{FF2B5EF4-FFF2-40B4-BE49-F238E27FC236}">
                <a16:creationId xmlns:a16="http://schemas.microsoft.com/office/drawing/2014/main" id="{8E935271-EB2F-2079-78C4-AB3B9F72B178}"/>
              </a:ext>
            </a:extLst>
          </p:cNvPr>
          <p:cNvPicPr>
            <a:picLocks noChangeAspect="1"/>
          </p:cNvPicPr>
          <p:nvPr/>
        </p:nvPicPr>
        <p:blipFill rotWithShape="1">
          <a:blip r:embed="rId3"/>
          <a:srcRect l="13160" r="1913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46928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EBE3A-6D98-20C1-7D3B-EDD67BFFB135}"/>
              </a:ext>
            </a:extLst>
          </p:cNvPr>
          <p:cNvSpPr>
            <a:spLocks noGrp="1"/>
          </p:cNvSpPr>
          <p:nvPr>
            <p:ph type="title"/>
          </p:nvPr>
        </p:nvSpPr>
        <p:spPr>
          <a:xfrm>
            <a:off x="190919" y="3752849"/>
            <a:ext cx="3580981" cy="2452687"/>
          </a:xfrm>
        </p:spPr>
        <p:txBody>
          <a:bodyPr anchor="ctr">
            <a:normAutofit/>
          </a:bodyPr>
          <a:lstStyle/>
          <a:p>
            <a:r>
              <a:rPr lang="en-AU" sz="3600" b="1" dirty="0"/>
              <a:t>Project Objective</a:t>
            </a:r>
          </a:p>
        </p:txBody>
      </p:sp>
      <p:pic>
        <p:nvPicPr>
          <p:cNvPr id="6" name="Picture 5">
            <a:extLst>
              <a:ext uri="{FF2B5EF4-FFF2-40B4-BE49-F238E27FC236}">
                <a16:creationId xmlns:a16="http://schemas.microsoft.com/office/drawing/2014/main" id="{55738629-3C39-FEFD-20AB-DCC0BD9674D1}"/>
              </a:ext>
            </a:extLst>
          </p:cNvPr>
          <p:cNvPicPr>
            <a:picLocks noChangeAspect="1"/>
          </p:cNvPicPr>
          <p:nvPr/>
        </p:nvPicPr>
        <p:blipFill rotWithShape="1">
          <a:blip r:embed="rId2"/>
          <a:srcRect t="32962" b="2144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51F20543-AD72-4AC0-BDB1-696EF28E19E4}"/>
              </a:ext>
            </a:extLst>
          </p:cNvPr>
          <p:cNvSpPr>
            <a:spLocks noGrp="1"/>
          </p:cNvSpPr>
          <p:nvPr>
            <p:ph idx="1"/>
          </p:nvPr>
        </p:nvSpPr>
        <p:spPr>
          <a:xfrm>
            <a:off x="4223982" y="3752850"/>
            <a:ext cx="7485413" cy="2452687"/>
          </a:xfrm>
        </p:spPr>
        <p:txBody>
          <a:bodyPr anchor="ctr">
            <a:normAutofit/>
          </a:bodyPr>
          <a:lstStyle/>
          <a:p>
            <a:r>
              <a:rPr lang="en-AU" sz="2000" dirty="0"/>
              <a:t>Produce a dashboard page that displays multiple charts and has user-driven interactions </a:t>
            </a:r>
          </a:p>
        </p:txBody>
      </p:sp>
    </p:spTree>
    <p:extLst>
      <p:ext uri="{BB962C8B-B14F-4D97-AF65-F5344CB8AC3E}">
        <p14:creationId xmlns:p14="http://schemas.microsoft.com/office/powerpoint/2010/main" val="3869902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C157-B3A4-DE9C-21E8-8018A598F145}"/>
              </a:ext>
            </a:extLst>
          </p:cNvPr>
          <p:cNvSpPr>
            <a:spLocks noGrp="1"/>
          </p:cNvSpPr>
          <p:nvPr>
            <p:ph type="title"/>
          </p:nvPr>
        </p:nvSpPr>
        <p:spPr>
          <a:xfrm>
            <a:off x="0" y="-991677"/>
            <a:ext cx="3932237" cy="1600200"/>
          </a:xfrm>
        </p:spPr>
        <p:txBody>
          <a:bodyPr/>
          <a:lstStyle/>
          <a:p>
            <a:r>
              <a:rPr lang="en-AU" b="1" dirty="0"/>
              <a:t>Data wrangling</a:t>
            </a:r>
          </a:p>
        </p:txBody>
      </p:sp>
      <p:pic>
        <p:nvPicPr>
          <p:cNvPr id="5" name="Picture Placeholder 4">
            <a:extLst>
              <a:ext uri="{FF2B5EF4-FFF2-40B4-BE49-F238E27FC236}">
                <a16:creationId xmlns:a16="http://schemas.microsoft.com/office/drawing/2014/main" id="{BB8315D8-A769-FB89-4CC7-8B38E2DD32CF}"/>
              </a:ext>
            </a:extLst>
          </p:cNvPr>
          <p:cNvPicPr>
            <a:picLocks noGrp="1" noChangeAspect="1"/>
          </p:cNvPicPr>
          <p:nvPr>
            <p:ph type="pic" idx="1"/>
          </p:nvPr>
        </p:nvPicPr>
        <p:blipFill>
          <a:blip r:embed="rId2"/>
          <a:srcRect l="7785" r="7785"/>
          <a:stretch>
            <a:fillRect/>
          </a:stretch>
        </p:blipFill>
        <p:spPr>
          <a:xfrm>
            <a:off x="7255184" y="3096273"/>
            <a:ext cx="4963691" cy="3761728"/>
          </a:xfrm>
          <a:prstGeom prst="rect">
            <a:avLst/>
          </a:prstGeom>
        </p:spPr>
      </p:pic>
      <p:pic>
        <p:nvPicPr>
          <p:cNvPr id="14" name="Picture 13">
            <a:extLst>
              <a:ext uri="{FF2B5EF4-FFF2-40B4-BE49-F238E27FC236}">
                <a16:creationId xmlns:a16="http://schemas.microsoft.com/office/drawing/2014/main" id="{ED265EFC-E7DA-52E6-F1C4-A2B501CC20F8}"/>
              </a:ext>
            </a:extLst>
          </p:cNvPr>
          <p:cNvPicPr>
            <a:picLocks noChangeAspect="1"/>
          </p:cNvPicPr>
          <p:nvPr/>
        </p:nvPicPr>
        <p:blipFill>
          <a:blip r:embed="rId3"/>
          <a:stretch>
            <a:fillRect/>
          </a:stretch>
        </p:blipFill>
        <p:spPr>
          <a:xfrm>
            <a:off x="4046965" y="3948293"/>
            <a:ext cx="2684271" cy="2531370"/>
          </a:xfrm>
          <a:prstGeom prst="rect">
            <a:avLst/>
          </a:prstGeom>
        </p:spPr>
      </p:pic>
      <p:pic>
        <p:nvPicPr>
          <p:cNvPr id="16" name="Picture 15">
            <a:extLst>
              <a:ext uri="{FF2B5EF4-FFF2-40B4-BE49-F238E27FC236}">
                <a16:creationId xmlns:a16="http://schemas.microsoft.com/office/drawing/2014/main" id="{796FBD16-2000-8590-420B-1CD6E649E661}"/>
              </a:ext>
            </a:extLst>
          </p:cNvPr>
          <p:cNvPicPr>
            <a:picLocks noChangeAspect="1"/>
          </p:cNvPicPr>
          <p:nvPr/>
        </p:nvPicPr>
        <p:blipFill>
          <a:blip r:embed="rId4"/>
          <a:stretch>
            <a:fillRect/>
          </a:stretch>
        </p:blipFill>
        <p:spPr>
          <a:xfrm>
            <a:off x="268441" y="969670"/>
            <a:ext cx="11655118" cy="2270680"/>
          </a:xfrm>
          <a:prstGeom prst="rect">
            <a:avLst/>
          </a:prstGeom>
        </p:spPr>
      </p:pic>
      <p:sp>
        <p:nvSpPr>
          <p:cNvPr id="18" name="Left Brace 17">
            <a:extLst>
              <a:ext uri="{FF2B5EF4-FFF2-40B4-BE49-F238E27FC236}">
                <a16:creationId xmlns:a16="http://schemas.microsoft.com/office/drawing/2014/main" id="{F3104B68-A004-9F4C-AD5A-2983BA3DB218}"/>
              </a:ext>
            </a:extLst>
          </p:cNvPr>
          <p:cNvSpPr/>
          <p:nvPr/>
        </p:nvSpPr>
        <p:spPr>
          <a:xfrm>
            <a:off x="4767862" y="1174285"/>
            <a:ext cx="184825" cy="133385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9" name="Left Brace 18">
            <a:extLst>
              <a:ext uri="{FF2B5EF4-FFF2-40B4-BE49-F238E27FC236}">
                <a16:creationId xmlns:a16="http://schemas.microsoft.com/office/drawing/2014/main" id="{84617644-3D87-A163-ED5F-DABF8D97864F}"/>
              </a:ext>
            </a:extLst>
          </p:cNvPr>
          <p:cNvSpPr/>
          <p:nvPr/>
        </p:nvSpPr>
        <p:spPr>
          <a:xfrm>
            <a:off x="4767861" y="2691480"/>
            <a:ext cx="184825" cy="54887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0" name="Rectangle 19">
            <a:extLst>
              <a:ext uri="{FF2B5EF4-FFF2-40B4-BE49-F238E27FC236}">
                <a16:creationId xmlns:a16="http://schemas.microsoft.com/office/drawing/2014/main" id="{50AA77C7-D32D-BB86-2104-494596CE2EF5}"/>
              </a:ext>
            </a:extLst>
          </p:cNvPr>
          <p:cNvSpPr/>
          <p:nvPr/>
        </p:nvSpPr>
        <p:spPr>
          <a:xfrm>
            <a:off x="7575967" y="1960933"/>
            <a:ext cx="1254868" cy="1440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33708C85-1775-1488-10F2-4013DFDF34A9}"/>
              </a:ext>
            </a:extLst>
          </p:cNvPr>
          <p:cNvSpPr txBox="1"/>
          <p:nvPr/>
        </p:nvSpPr>
        <p:spPr>
          <a:xfrm>
            <a:off x="1622" y="656074"/>
            <a:ext cx="6094378" cy="369332"/>
          </a:xfrm>
          <a:prstGeom prst="rect">
            <a:avLst/>
          </a:prstGeom>
          <a:noFill/>
        </p:spPr>
        <p:txBody>
          <a:bodyPr wrap="square">
            <a:spAutoFit/>
          </a:bodyPr>
          <a:lstStyle/>
          <a:p>
            <a:r>
              <a:rPr lang="en-AU" b="1" dirty="0"/>
              <a:t>Dataset:</a:t>
            </a:r>
          </a:p>
        </p:txBody>
      </p:sp>
      <p:grpSp>
        <p:nvGrpSpPr>
          <p:cNvPr id="24" name="Group 23">
            <a:extLst>
              <a:ext uri="{FF2B5EF4-FFF2-40B4-BE49-F238E27FC236}">
                <a16:creationId xmlns:a16="http://schemas.microsoft.com/office/drawing/2014/main" id="{3ED9F22D-0745-52E0-91B5-CBA55DB017C9}"/>
              </a:ext>
            </a:extLst>
          </p:cNvPr>
          <p:cNvGrpSpPr/>
          <p:nvPr/>
        </p:nvGrpSpPr>
        <p:grpSpPr>
          <a:xfrm>
            <a:off x="351387" y="3854937"/>
            <a:ext cx="3410426" cy="1187711"/>
            <a:chOff x="351387" y="3854937"/>
            <a:chExt cx="3410426" cy="1187711"/>
          </a:xfrm>
        </p:grpSpPr>
        <p:pic>
          <p:nvPicPr>
            <p:cNvPr id="6" name="Picture 5">
              <a:extLst>
                <a:ext uri="{FF2B5EF4-FFF2-40B4-BE49-F238E27FC236}">
                  <a16:creationId xmlns:a16="http://schemas.microsoft.com/office/drawing/2014/main" id="{A275AA08-9E21-14CF-7917-9905436A8951}"/>
                </a:ext>
              </a:extLst>
            </p:cNvPr>
            <p:cNvPicPr>
              <a:picLocks noChangeAspect="1"/>
            </p:cNvPicPr>
            <p:nvPr/>
          </p:nvPicPr>
          <p:blipFill>
            <a:blip r:embed="rId5"/>
            <a:stretch>
              <a:fillRect/>
            </a:stretch>
          </p:blipFill>
          <p:spPr>
            <a:xfrm>
              <a:off x="351387" y="3854937"/>
              <a:ext cx="3410426" cy="638264"/>
            </a:xfrm>
            <a:prstGeom prst="rect">
              <a:avLst/>
            </a:prstGeom>
          </p:spPr>
        </p:pic>
        <p:pic>
          <p:nvPicPr>
            <p:cNvPr id="10" name="Picture 9">
              <a:extLst>
                <a:ext uri="{FF2B5EF4-FFF2-40B4-BE49-F238E27FC236}">
                  <a16:creationId xmlns:a16="http://schemas.microsoft.com/office/drawing/2014/main" id="{B98EB883-2BF1-5F7D-7704-61E8B218AD3C}"/>
                </a:ext>
              </a:extLst>
            </p:cNvPr>
            <p:cNvPicPr>
              <a:picLocks noChangeAspect="1"/>
            </p:cNvPicPr>
            <p:nvPr/>
          </p:nvPicPr>
          <p:blipFill>
            <a:blip r:embed="rId6"/>
            <a:stretch>
              <a:fillRect/>
            </a:stretch>
          </p:blipFill>
          <p:spPr>
            <a:xfrm>
              <a:off x="351387" y="4493201"/>
              <a:ext cx="2886478" cy="219106"/>
            </a:xfrm>
            <a:prstGeom prst="rect">
              <a:avLst/>
            </a:prstGeom>
          </p:spPr>
        </p:pic>
        <p:pic>
          <p:nvPicPr>
            <p:cNvPr id="12" name="Picture 11">
              <a:extLst>
                <a:ext uri="{FF2B5EF4-FFF2-40B4-BE49-F238E27FC236}">
                  <a16:creationId xmlns:a16="http://schemas.microsoft.com/office/drawing/2014/main" id="{A0C17BBF-B3CE-EFC2-3B41-DB6521D4C966}"/>
                </a:ext>
              </a:extLst>
            </p:cNvPr>
            <p:cNvPicPr>
              <a:picLocks noChangeAspect="1"/>
            </p:cNvPicPr>
            <p:nvPr/>
          </p:nvPicPr>
          <p:blipFill>
            <a:blip r:embed="rId7"/>
            <a:stretch>
              <a:fillRect/>
            </a:stretch>
          </p:blipFill>
          <p:spPr>
            <a:xfrm>
              <a:off x="351387" y="4871174"/>
              <a:ext cx="2295845" cy="171474"/>
            </a:xfrm>
            <a:prstGeom prst="rect">
              <a:avLst/>
            </a:prstGeom>
          </p:spPr>
        </p:pic>
        <p:pic>
          <p:nvPicPr>
            <p:cNvPr id="23" name="Picture 22">
              <a:extLst>
                <a:ext uri="{FF2B5EF4-FFF2-40B4-BE49-F238E27FC236}">
                  <a16:creationId xmlns:a16="http://schemas.microsoft.com/office/drawing/2014/main" id="{0C7DC604-D3CD-3445-6CDC-69C220C68AEB}"/>
                </a:ext>
              </a:extLst>
            </p:cNvPr>
            <p:cNvPicPr>
              <a:picLocks noChangeAspect="1"/>
            </p:cNvPicPr>
            <p:nvPr/>
          </p:nvPicPr>
          <p:blipFill>
            <a:blip r:embed="rId8"/>
            <a:stretch>
              <a:fillRect/>
            </a:stretch>
          </p:blipFill>
          <p:spPr>
            <a:xfrm>
              <a:off x="351387" y="4711242"/>
              <a:ext cx="2410161" cy="171474"/>
            </a:xfrm>
            <a:prstGeom prst="rect">
              <a:avLst/>
            </a:prstGeom>
          </p:spPr>
        </p:pic>
      </p:grpSp>
    </p:spTree>
    <p:extLst>
      <p:ext uri="{BB962C8B-B14F-4D97-AF65-F5344CB8AC3E}">
        <p14:creationId xmlns:p14="http://schemas.microsoft.com/office/powerpoint/2010/main" val="332239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5A4BFA4-B160-1D12-FC7B-689634EF438E}"/>
              </a:ext>
            </a:extLst>
          </p:cNvPr>
          <p:cNvPicPr>
            <a:picLocks noChangeAspect="1"/>
          </p:cNvPicPr>
          <p:nvPr/>
        </p:nvPicPr>
        <p:blipFill rotWithShape="1">
          <a:blip r:embed="rId3"/>
          <a:srcRect l="809" t="9091" r="22489"/>
          <a:stretch/>
        </p:blipFill>
        <p:spPr>
          <a:xfrm>
            <a:off x="3523486" y="0"/>
            <a:ext cx="8668512" cy="685800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0B510238-52BF-87C4-DDBA-12DA6ADF6BE5}"/>
              </a:ext>
            </a:extLst>
          </p:cNvPr>
          <p:cNvSpPr txBox="1"/>
          <p:nvPr/>
        </p:nvSpPr>
        <p:spPr>
          <a:xfrm>
            <a:off x="424815" y="2490539"/>
            <a:ext cx="6094378" cy="369332"/>
          </a:xfrm>
          <a:prstGeom prst="rect">
            <a:avLst/>
          </a:prstGeom>
          <a:noFill/>
        </p:spPr>
        <p:txBody>
          <a:bodyPr wrap="square">
            <a:spAutoFit/>
          </a:bodyPr>
          <a:lstStyle/>
          <a:p>
            <a:r>
              <a:rPr lang="en-AU" b="1" dirty="0"/>
              <a:t>Database SQL:</a:t>
            </a:r>
          </a:p>
        </p:txBody>
      </p:sp>
      <p:pic>
        <p:nvPicPr>
          <p:cNvPr id="23" name="Picture 22">
            <a:extLst>
              <a:ext uri="{FF2B5EF4-FFF2-40B4-BE49-F238E27FC236}">
                <a16:creationId xmlns:a16="http://schemas.microsoft.com/office/drawing/2014/main" id="{D885FDC1-7601-92E8-76B6-3550071DC3C2}"/>
              </a:ext>
            </a:extLst>
          </p:cNvPr>
          <p:cNvPicPr>
            <a:picLocks noChangeAspect="1"/>
          </p:cNvPicPr>
          <p:nvPr/>
        </p:nvPicPr>
        <p:blipFill>
          <a:blip r:embed="rId4"/>
          <a:stretch>
            <a:fillRect/>
          </a:stretch>
        </p:blipFill>
        <p:spPr>
          <a:xfrm>
            <a:off x="6762031" y="3436626"/>
            <a:ext cx="4391638" cy="2534004"/>
          </a:xfrm>
          <a:prstGeom prst="rect">
            <a:avLst/>
          </a:prstGeom>
        </p:spPr>
      </p:pic>
      <p:grpSp>
        <p:nvGrpSpPr>
          <p:cNvPr id="12" name="Group 11">
            <a:extLst>
              <a:ext uri="{FF2B5EF4-FFF2-40B4-BE49-F238E27FC236}">
                <a16:creationId xmlns:a16="http://schemas.microsoft.com/office/drawing/2014/main" id="{80030E8D-206C-5136-0690-D8038807015A}"/>
              </a:ext>
            </a:extLst>
          </p:cNvPr>
          <p:cNvGrpSpPr/>
          <p:nvPr/>
        </p:nvGrpSpPr>
        <p:grpSpPr>
          <a:xfrm>
            <a:off x="2078735" y="2897786"/>
            <a:ext cx="3398089" cy="3611684"/>
            <a:chOff x="2078735" y="2897786"/>
            <a:chExt cx="3398089" cy="3611684"/>
          </a:xfrm>
        </p:grpSpPr>
        <p:pic>
          <p:nvPicPr>
            <p:cNvPr id="20" name="Picture 19">
              <a:extLst>
                <a:ext uri="{FF2B5EF4-FFF2-40B4-BE49-F238E27FC236}">
                  <a16:creationId xmlns:a16="http://schemas.microsoft.com/office/drawing/2014/main" id="{BB6DCCA1-B5C5-8C8E-DCED-6D9B8EA5EE37}"/>
                </a:ext>
              </a:extLst>
            </p:cNvPr>
            <p:cNvPicPr>
              <a:picLocks noChangeAspect="1"/>
            </p:cNvPicPr>
            <p:nvPr/>
          </p:nvPicPr>
          <p:blipFill>
            <a:blip r:embed="rId5"/>
            <a:stretch>
              <a:fillRect/>
            </a:stretch>
          </p:blipFill>
          <p:spPr>
            <a:xfrm>
              <a:off x="2078735" y="2897786"/>
              <a:ext cx="3398089" cy="3611684"/>
            </a:xfrm>
            <a:prstGeom prst="rect">
              <a:avLst/>
            </a:prstGeom>
          </p:spPr>
        </p:pic>
        <p:sp>
          <p:nvSpPr>
            <p:cNvPr id="25" name="Rectangle: Rounded Corners 24">
              <a:extLst>
                <a:ext uri="{FF2B5EF4-FFF2-40B4-BE49-F238E27FC236}">
                  <a16:creationId xmlns:a16="http://schemas.microsoft.com/office/drawing/2014/main" id="{1A5E5BC4-E4EC-9309-1EE9-264C4688467D}"/>
                </a:ext>
              </a:extLst>
            </p:cNvPr>
            <p:cNvSpPr/>
            <p:nvPr/>
          </p:nvSpPr>
          <p:spPr>
            <a:xfrm>
              <a:off x="3145481" y="2940007"/>
              <a:ext cx="1264596" cy="236898"/>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 name="TextBox 2">
            <a:extLst>
              <a:ext uri="{FF2B5EF4-FFF2-40B4-BE49-F238E27FC236}">
                <a16:creationId xmlns:a16="http://schemas.microsoft.com/office/drawing/2014/main" id="{DDF84057-FAC7-88F0-6F6E-C5D9E3CFA0B1}"/>
              </a:ext>
            </a:extLst>
          </p:cNvPr>
          <p:cNvSpPr txBox="1"/>
          <p:nvPr/>
        </p:nvSpPr>
        <p:spPr>
          <a:xfrm>
            <a:off x="400491" y="1203030"/>
            <a:ext cx="3932237" cy="1200329"/>
          </a:xfrm>
          <a:prstGeom prst="rect">
            <a:avLst/>
          </a:prstGeom>
          <a:noFill/>
        </p:spPr>
        <p:txBody>
          <a:bodyPr wrap="square" rtlCol="0">
            <a:spAutoFit/>
          </a:bodyPr>
          <a:lstStyle/>
          <a:p>
            <a:r>
              <a:rPr lang="en-AU" b="1" dirty="0"/>
              <a:t>Challenges: </a:t>
            </a:r>
          </a:p>
          <a:p>
            <a:r>
              <a:rPr lang="en-AU" b="1" dirty="0"/>
              <a:t>State:</a:t>
            </a:r>
            <a:r>
              <a:rPr lang="en-AU" dirty="0"/>
              <a:t> Missing Info</a:t>
            </a:r>
          </a:p>
          <a:p>
            <a:r>
              <a:rPr lang="en-AU" b="1" dirty="0"/>
              <a:t>Duration: </a:t>
            </a:r>
            <a:r>
              <a:rPr lang="en-AU" dirty="0"/>
              <a:t>Strings and numbers mixed</a:t>
            </a:r>
          </a:p>
          <a:p>
            <a:endParaRPr lang="en-AU" b="1" dirty="0"/>
          </a:p>
        </p:txBody>
      </p:sp>
      <p:sp>
        <p:nvSpPr>
          <p:cNvPr id="9" name="Title 1">
            <a:extLst>
              <a:ext uri="{FF2B5EF4-FFF2-40B4-BE49-F238E27FC236}">
                <a16:creationId xmlns:a16="http://schemas.microsoft.com/office/drawing/2014/main" id="{AE626750-C5D3-F2DD-9257-C09AC84C4A77}"/>
              </a:ext>
            </a:extLst>
          </p:cNvPr>
          <p:cNvSpPr>
            <a:spLocks noGrp="1"/>
          </p:cNvSpPr>
          <p:nvPr>
            <p:ph type="title"/>
          </p:nvPr>
        </p:nvSpPr>
        <p:spPr>
          <a:xfrm>
            <a:off x="112617" y="-198585"/>
            <a:ext cx="3932237" cy="1600200"/>
          </a:xfrm>
        </p:spPr>
        <p:txBody>
          <a:bodyPr/>
          <a:lstStyle/>
          <a:p>
            <a:r>
              <a:rPr lang="en-AU" sz="3200" b="1" dirty="0"/>
              <a:t>Data</a:t>
            </a:r>
            <a:r>
              <a:rPr lang="en-AU" b="1" dirty="0"/>
              <a:t> </a:t>
            </a:r>
            <a:r>
              <a:rPr lang="en-AU" sz="3200" b="1" dirty="0"/>
              <a:t>wrangling</a:t>
            </a:r>
          </a:p>
        </p:txBody>
      </p:sp>
    </p:spTree>
    <p:extLst>
      <p:ext uri="{BB962C8B-B14F-4D97-AF65-F5344CB8AC3E}">
        <p14:creationId xmlns:p14="http://schemas.microsoft.com/office/powerpoint/2010/main" val="226933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7D2BE5-9D58-5BA8-5394-75D63EC4FB2D}"/>
              </a:ext>
            </a:extLst>
          </p:cNvPr>
          <p:cNvPicPr>
            <a:picLocks noChangeAspect="1"/>
          </p:cNvPicPr>
          <p:nvPr/>
        </p:nvPicPr>
        <p:blipFill rotWithShape="1">
          <a:blip r:embed="rId3"/>
          <a:srcRect l="11000" r="876"/>
          <a:stretch/>
        </p:blipFill>
        <p:spPr>
          <a:xfrm>
            <a:off x="2522358" y="0"/>
            <a:ext cx="9669642" cy="6857990"/>
          </a:xfrm>
          <a:prstGeom prst="rect">
            <a:avLst/>
          </a:prstGeom>
        </p:spPr>
      </p:pic>
      <p:sp>
        <p:nvSpPr>
          <p:cNvPr id="2" name="Title 1">
            <a:extLst>
              <a:ext uri="{FF2B5EF4-FFF2-40B4-BE49-F238E27FC236}">
                <a16:creationId xmlns:a16="http://schemas.microsoft.com/office/drawing/2014/main" id="{E4759DA5-B515-FC65-3435-CA10BAAED0EB}"/>
              </a:ext>
            </a:extLst>
          </p:cNvPr>
          <p:cNvSpPr>
            <a:spLocks noGrp="1"/>
          </p:cNvSpPr>
          <p:nvPr>
            <p:ph type="title"/>
          </p:nvPr>
        </p:nvSpPr>
        <p:spPr>
          <a:xfrm>
            <a:off x="4305670" y="-412811"/>
            <a:ext cx="6396134" cy="1671828"/>
          </a:xfrm>
        </p:spPr>
        <p:txBody>
          <a:bodyPr>
            <a:normAutofit/>
          </a:bodyPr>
          <a:lstStyle/>
          <a:p>
            <a:r>
              <a:rPr lang="en-AU" sz="4000" dirty="0">
                <a:solidFill>
                  <a:schemeClr val="bg1"/>
                </a:solidFill>
              </a:rPr>
              <a:t>Data wrangling</a:t>
            </a:r>
          </a:p>
        </p:txBody>
      </p:sp>
      <p:pic>
        <p:nvPicPr>
          <p:cNvPr id="5" name="Picture 4">
            <a:extLst>
              <a:ext uri="{FF2B5EF4-FFF2-40B4-BE49-F238E27FC236}">
                <a16:creationId xmlns:a16="http://schemas.microsoft.com/office/drawing/2014/main" id="{51B71268-DB77-E797-D3E1-EF93E1A6267F}"/>
              </a:ext>
            </a:extLst>
          </p:cNvPr>
          <p:cNvPicPr>
            <a:picLocks noChangeAspect="1"/>
          </p:cNvPicPr>
          <p:nvPr/>
        </p:nvPicPr>
        <p:blipFill>
          <a:blip r:embed="rId4"/>
          <a:stretch>
            <a:fillRect/>
          </a:stretch>
        </p:blipFill>
        <p:spPr>
          <a:xfrm>
            <a:off x="171917" y="1172385"/>
            <a:ext cx="5287113" cy="2864661"/>
          </a:xfrm>
          <a:prstGeom prst="rect">
            <a:avLst/>
          </a:prstGeom>
        </p:spPr>
      </p:pic>
      <p:pic>
        <p:nvPicPr>
          <p:cNvPr id="7" name="Picture 6">
            <a:extLst>
              <a:ext uri="{FF2B5EF4-FFF2-40B4-BE49-F238E27FC236}">
                <a16:creationId xmlns:a16="http://schemas.microsoft.com/office/drawing/2014/main" id="{977D7CD2-9949-F1A7-415A-42C36FDA0F37}"/>
              </a:ext>
            </a:extLst>
          </p:cNvPr>
          <p:cNvPicPr>
            <a:picLocks noChangeAspect="1"/>
          </p:cNvPicPr>
          <p:nvPr/>
        </p:nvPicPr>
        <p:blipFill>
          <a:blip r:embed="rId5"/>
          <a:stretch>
            <a:fillRect/>
          </a:stretch>
        </p:blipFill>
        <p:spPr>
          <a:xfrm>
            <a:off x="5856539" y="1259018"/>
            <a:ext cx="5937952" cy="2778028"/>
          </a:xfrm>
          <a:prstGeom prst="rect">
            <a:avLst/>
          </a:prstGeom>
        </p:spPr>
      </p:pic>
      <p:sp>
        <p:nvSpPr>
          <p:cNvPr id="8" name="TextBox 7">
            <a:extLst>
              <a:ext uri="{FF2B5EF4-FFF2-40B4-BE49-F238E27FC236}">
                <a16:creationId xmlns:a16="http://schemas.microsoft.com/office/drawing/2014/main" id="{516CAAF8-E153-93F8-ED66-4BD534BA0D6B}"/>
              </a:ext>
            </a:extLst>
          </p:cNvPr>
          <p:cNvSpPr txBox="1"/>
          <p:nvPr/>
        </p:nvSpPr>
        <p:spPr>
          <a:xfrm>
            <a:off x="194338" y="455134"/>
            <a:ext cx="6094378" cy="369332"/>
          </a:xfrm>
          <a:prstGeom prst="rect">
            <a:avLst/>
          </a:prstGeom>
          <a:noFill/>
        </p:spPr>
        <p:txBody>
          <a:bodyPr wrap="square">
            <a:spAutoFit/>
          </a:bodyPr>
          <a:lstStyle/>
          <a:p>
            <a:r>
              <a:rPr lang="en-AU" b="1" dirty="0"/>
              <a:t>Pandas:</a:t>
            </a:r>
          </a:p>
        </p:txBody>
      </p:sp>
      <p:pic>
        <p:nvPicPr>
          <p:cNvPr id="10" name="Picture 9">
            <a:extLst>
              <a:ext uri="{FF2B5EF4-FFF2-40B4-BE49-F238E27FC236}">
                <a16:creationId xmlns:a16="http://schemas.microsoft.com/office/drawing/2014/main" id="{DE05A22B-C776-D682-0AA3-ECD0F5D972BB}"/>
              </a:ext>
            </a:extLst>
          </p:cNvPr>
          <p:cNvPicPr>
            <a:picLocks noChangeAspect="1"/>
          </p:cNvPicPr>
          <p:nvPr/>
        </p:nvPicPr>
        <p:blipFill>
          <a:blip r:embed="rId6"/>
          <a:stretch>
            <a:fillRect/>
          </a:stretch>
        </p:blipFill>
        <p:spPr>
          <a:xfrm>
            <a:off x="2065499" y="4432634"/>
            <a:ext cx="8061001" cy="1971567"/>
          </a:xfrm>
          <a:prstGeom prst="rect">
            <a:avLst/>
          </a:prstGeom>
        </p:spPr>
      </p:pic>
    </p:spTree>
    <p:extLst>
      <p:ext uri="{BB962C8B-B14F-4D97-AF65-F5344CB8AC3E}">
        <p14:creationId xmlns:p14="http://schemas.microsoft.com/office/powerpoint/2010/main" val="2449079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7038-57F2-E4EC-9460-97148942D027}"/>
              </a:ext>
            </a:extLst>
          </p:cNvPr>
          <p:cNvSpPr>
            <a:spLocks noGrp="1"/>
          </p:cNvSpPr>
          <p:nvPr>
            <p:ph type="title"/>
          </p:nvPr>
        </p:nvSpPr>
        <p:spPr/>
        <p:txBody>
          <a:bodyPr/>
          <a:lstStyle/>
          <a:p>
            <a:pPr algn="ctr"/>
            <a:r>
              <a:rPr lang="en-US" dirty="0"/>
              <a:t>Front End</a:t>
            </a:r>
          </a:p>
        </p:txBody>
      </p:sp>
      <p:pic>
        <p:nvPicPr>
          <p:cNvPr id="5" name="Content Placeholder 4">
            <a:extLst>
              <a:ext uri="{FF2B5EF4-FFF2-40B4-BE49-F238E27FC236}">
                <a16:creationId xmlns:a16="http://schemas.microsoft.com/office/drawing/2014/main" id="{03372F01-9591-1D74-AC9F-3BDE02F77E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979425" cy="925906"/>
          </a:xfrm>
        </p:spPr>
      </p:pic>
      <p:pic>
        <p:nvPicPr>
          <p:cNvPr id="7" name="Picture 6">
            <a:extLst>
              <a:ext uri="{FF2B5EF4-FFF2-40B4-BE49-F238E27FC236}">
                <a16:creationId xmlns:a16="http://schemas.microsoft.com/office/drawing/2014/main" id="{B2F6AEA5-206D-7D96-CFA3-0270726C2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341" y="2824213"/>
            <a:ext cx="6404041" cy="3531128"/>
          </a:xfrm>
          <a:prstGeom prst="rect">
            <a:avLst/>
          </a:prstGeom>
        </p:spPr>
      </p:pic>
      <p:sp>
        <p:nvSpPr>
          <p:cNvPr id="8" name="TextBox 7">
            <a:extLst>
              <a:ext uri="{FF2B5EF4-FFF2-40B4-BE49-F238E27FC236}">
                <a16:creationId xmlns:a16="http://schemas.microsoft.com/office/drawing/2014/main" id="{18457D88-C3C3-20BE-EC1B-BC30FA5B6516}"/>
              </a:ext>
            </a:extLst>
          </p:cNvPr>
          <p:cNvSpPr txBox="1"/>
          <p:nvPr/>
        </p:nvSpPr>
        <p:spPr>
          <a:xfrm>
            <a:off x="520148" y="3383999"/>
            <a:ext cx="4303643"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Page layout with links to the visualizations.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Using Anime.js to animate a flying UFO</a:t>
            </a:r>
          </a:p>
          <a:p>
            <a:endParaRPr lang="en-US" sz="2800" dirty="0"/>
          </a:p>
        </p:txBody>
      </p:sp>
    </p:spTree>
    <p:extLst>
      <p:ext uri="{BB962C8B-B14F-4D97-AF65-F5344CB8AC3E}">
        <p14:creationId xmlns:p14="http://schemas.microsoft.com/office/powerpoint/2010/main" val="2481237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887AF74-0F3F-D4F4-7C1A-36EE73BD2CD7}"/>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b="1"/>
              <a:t>Visualisations</a:t>
            </a:r>
          </a:p>
        </p:txBody>
      </p:sp>
      <p:sp>
        <p:nvSpPr>
          <p:cNvPr id="3" name="TextBox 2">
            <a:extLst>
              <a:ext uri="{FF2B5EF4-FFF2-40B4-BE49-F238E27FC236}">
                <a16:creationId xmlns:a16="http://schemas.microsoft.com/office/drawing/2014/main" id="{E529F0C1-8D56-EFF2-A051-DEBEA59B8988}"/>
              </a:ext>
            </a:extLst>
          </p:cNvPr>
          <p:cNvSpPr txBox="1"/>
          <p:nvPr/>
        </p:nvSpPr>
        <p:spPr>
          <a:xfrm>
            <a:off x="838200" y="1825625"/>
            <a:ext cx="5387502" cy="435133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t>Wordcloud</a:t>
            </a:r>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dirty="0"/>
              <a:t>Interactive heat map displaying UFO sightings across Australia</a:t>
            </a:r>
            <a:endParaRPr lang="en-US"/>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dirty="0"/>
              <a:t>Line graph showcasing the trends of UFO sightings across the years and states</a:t>
            </a:r>
            <a:endParaRPr lang="en-US"/>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dirty="0"/>
              <a:t>Distribution of UFO shapes reported across Australia</a:t>
            </a:r>
            <a:endParaRPr lang="en-US"/>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dirty="0"/>
              <a:t>Time of day a sighting of a UFO predominantly occurs.</a:t>
            </a:r>
            <a:endParaRPr lang="en-US"/>
          </a:p>
        </p:txBody>
      </p:sp>
      <p:pic>
        <p:nvPicPr>
          <p:cNvPr id="4" name="Content Placeholder 3">
            <a:extLst>
              <a:ext uri="{FF2B5EF4-FFF2-40B4-BE49-F238E27FC236}">
                <a16:creationId xmlns:a16="http://schemas.microsoft.com/office/drawing/2014/main" id="{7268C207-D8E3-79CF-39F5-302344BC33C0}"/>
              </a:ext>
            </a:extLst>
          </p:cNvPr>
          <p:cNvPicPr>
            <a:picLocks noChangeAspect="1"/>
          </p:cNvPicPr>
          <p:nvPr/>
        </p:nvPicPr>
        <p:blipFill rotWithShape="1">
          <a:blip r:embed="rId2"/>
          <a:srcRect l="3253" r="34154"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1"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9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8D76C-5508-18C8-1E78-A8C6135A988F}"/>
              </a:ext>
            </a:extLst>
          </p:cNvPr>
          <p:cNvSpPr>
            <a:spLocks noGrp="1"/>
          </p:cNvSpPr>
          <p:nvPr>
            <p:ph type="title"/>
          </p:nvPr>
        </p:nvSpPr>
        <p:spPr>
          <a:xfrm>
            <a:off x="286658" y="462845"/>
            <a:ext cx="3816095" cy="1938076"/>
          </a:xfrm>
        </p:spPr>
        <p:txBody>
          <a:bodyPr>
            <a:normAutofit/>
          </a:bodyPr>
          <a:lstStyle/>
          <a:p>
            <a:r>
              <a:rPr lang="en-AU" b="1" dirty="0">
                <a:latin typeface="Amasis MT Pro Black" panose="02040A04050005020304" pitchFamily="18" charset="0"/>
              </a:rPr>
              <a:t>Word cloud</a:t>
            </a:r>
          </a:p>
        </p:txBody>
      </p:sp>
      <p:pic>
        <p:nvPicPr>
          <p:cNvPr id="3" name="Content Placeholder 2">
            <a:extLst>
              <a:ext uri="{FF2B5EF4-FFF2-40B4-BE49-F238E27FC236}">
                <a16:creationId xmlns:a16="http://schemas.microsoft.com/office/drawing/2014/main" id="{D6AD0B6B-D563-6CEA-3152-FC063904FA5E}"/>
              </a:ext>
            </a:extLst>
          </p:cNvPr>
          <p:cNvPicPr>
            <a:picLocks noGrp="1" noChangeAspect="1"/>
          </p:cNvPicPr>
          <p:nvPr>
            <p:ph idx="1"/>
          </p:nvPr>
        </p:nvPicPr>
        <p:blipFill>
          <a:blip r:embed="rId2"/>
          <a:stretch>
            <a:fillRect/>
          </a:stretch>
        </p:blipFill>
        <p:spPr>
          <a:xfrm>
            <a:off x="66740" y="2498982"/>
            <a:ext cx="4593248" cy="2390771"/>
          </a:xfrm>
          <a:prstGeom prst="rect">
            <a:avLst/>
          </a:prstGeom>
        </p:spPr>
      </p:pic>
      <p:pic>
        <p:nvPicPr>
          <p:cNvPr id="4" name="Picture 3">
            <a:extLst>
              <a:ext uri="{FF2B5EF4-FFF2-40B4-BE49-F238E27FC236}">
                <a16:creationId xmlns:a16="http://schemas.microsoft.com/office/drawing/2014/main" id="{65EFEA30-E7AB-182E-FBC9-7667229AE9D8}"/>
              </a:ext>
            </a:extLst>
          </p:cNvPr>
          <p:cNvPicPr>
            <a:picLocks noChangeAspect="1"/>
          </p:cNvPicPr>
          <p:nvPr/>
        </p:nvPicPr>
        <p:blipFill rotWithShape="1">
          <a:blip r:embed="rId3"/>
          <a:srcRect r="-1" b="9877"/>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Content Placeholder 4">
            <a:extLst>
              <a:ext uri="{FF2B5EF4-FFF2-40B4-BE49-F238E27FC236}">
                <a16:creationId xmlns:a16="http://schemas.microsoft.com/office/drawing/2014/main" id="{136BCBC8-EC99-C21E-F8E2-ED4DCD62DCAD}"/>
              </a:ext>
            </a:extLst>
          </p:cNvPr>
          <p:cNvPicPr>
            <a:picLocks noChangeAspect="1"/>
          </p:cNvPicPr>
          <p:nvPr/>
        </p:nvPicPr>
        <p:blipFill rotWithShape="1">
          <a:blip r:embed="rId4"/>
          <a:srcRect t="10546" b="10830"/>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3939109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987</TotalTime>
  <Words>536</Words>
  <Application>Microsoft Office PowerPoint</Application>
  <PresentationFormat>Widescreen</PresentationFormat>
  <Paragraphs>68</Paragraphs>
  <Slides>14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Amasis MT Pro Black</vt:lpstr>
      <vt:lpstr>Arial</vt:lpstr>
      <vt:lpstr>Arial Rounded MT Bold</vt:lpstr>
      <vt:lpstr>Benton Sans Book</vt:lpstr>
      <vt:lpstr>Calibri</vt:lpstr>
      <vt:lpstr>Calibri Light</vt:lpstr>
      <vt:lpstr>Merriweather</vt:lpstr>
      <vt:lpstr>Office Theme</vt:lpstr>
      <vt:lpstr>Project 3 -UFO Sightings in Australia</vt:lpstr>
      <vt:lpstr>Project Outline</vt:lpstr>
      <vt:lpstr>Project Objective</vt:lpstr>
      <vt:lpstr>Data wrangling</vt:lpstr>
      <vt:lpstr>Data wrangling</vt:lpstr>
      <vt:lpstr>Data wrangling</vt:lpstr>
      <vt:lpstr>Front End</vt:lpstr>
      <vt:lpstr>Visualisations</vt:lpstr>
      <vt:lpstr>Word cloud</vt:lpstr>
      <vt:lpstr>UFO sightings across Australia</vt:lpstr>
      <vt:lpstr>Total UFO Sightings by State Over Time</vt:lpstr>
      <vt:lpstr>UFO Shapes by State</vt:lpstr>
      <vt:lpstr>Sightings by Time Bracket</vt:lpstr>
      <vt:lpstr>Dashboard page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dc:title>
  <dc:creator>Kirsty Armstrong</dc:creator>
  <cp:lastModifiedBy>Luz Ortega</cp:lastModifiedBy>
  <cp:revision>14</cp:revision>
  <dcterms:created xsi:type="dcterms:W3CDTF">2023-07-03T11:10:05Z</dcterms:created>
  <dcterms:modified xsi:type="dcterms:W3CDTF">2023-07-11T11:38:44Z</dcterms:modified>
</cp:coreProperties>
</file>